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</p:sldIdLst>
  <p:sldSz cx="9144000" cy="6858000"/>
  <p:notesSz cx="6742113" cy="9872663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4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10" Type="http://schemas.openxmlformats.org/officeDocument/2006/relationships/image" Target="../media/image1.png"/><Relationship Id="rId4" Type="http://schemas.openxmlformats.org/officeDocument/2006/relationships/tags" Target="../tags/tag7.xml"/><Relationship Id="rId9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6738" y="2408238"/>
            <a:ext cx="8577262" cy="2328862"/>
          </a:xfrm>
          <a:prstGeom prst="rect">
            <a:avLst/>
          </a:prstGeom>
          <a:noFill/>
          <a:ln w="6350">
            <a:miter lim="800000"/>
            <a:headEnd/>
            <a:tailEnd/>
          </a:ln>
          <a:effectLst/>
        </p:spPr>
      </p:pic>
      <p:pic>
        <p:nvPicPr>
          <p:cNvPr id="10" name="Picture 3" descr="Hintergrund Grün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</p:spPr>
      </p:pic>
      <p:pic>
        <p:nvPicPr>
          <p:cNvPr id="7" name="Picture 3" descr="Hintergrund Grün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6738" y="2408238"/>
            <a:ext cx="8577262" cy="2328862"/>
          </a:xfrm>
          <a:prstGeom prst="rect">
            <a:avLst/>
          </a:prstGeom>
          <a:noFill/>
          <a:ln w="6350"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62000" y="2570400"/>
            <a:ext cx="6602400" cy="1098000"/>
          </a:xfrm>
        </p:spPr>
        <p:txBody>
          <a:bodyPr anchor="t"/>
          <a:lstStyle>
            <a:lvl1pPr>
              <a:defRPr sz="3600" b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62000" y="3866400"/>
            <a:ext cx="6602400" cy="27360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8" name="Picture 8" descr="Vaillant_Logo_RGB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32713" y="365125"/>
            <a:ext cx="1189037" cy="288925"/>
          </a:xfrm>
          <a:prstGeom prst="rect">
            <a:avLst/>
          </a:prstGeom>
          <a:noFill/>
        </p:spPr>
      </p:pic>
      <p:pic>
        <p:nvPicPr>
          <p:cNvPr id="12" name="Picture 8" descr="Vaillant_Logo_RGB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32713" y="365125"/>
            <a:ext cx="1189037" cy="288925"/>
          </a:xfrm>
          <a:prstGeom prst="rect">
            <a:avLst/>
          </a:prstGeom>
          <a:noFill/>
        </p:spPr>
      </p:pic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Venue, JJJJ-MM-TT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889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Tabellenplatzhalter 5"/>
          <p:cNvSpPr>
            <a:spLocks noGrp="1"/>
          </p:cNvSpPr>
          <p:nvPr>
            <p:ph type="tbl" sz="quarter" idx="12"/>
          </p:nvPr>
        </p:nvSpPr>
        <p:spPr/>
        <p:txBody>
          <a:bodyPr>
            <a:no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702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3505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 marL="187200" indent="-187200">
              <a:spcBef>
                <a:spcPts val="576"/>
              </a:spcBef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327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/>
          </p:nvPr>
        </p:nvSpPr>
        <p:spPr>
          <a:xfrm>
            <a:off x="611188" y="1773238"/>
            <a:ext cx="3744912" cy="4319587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5219700" y="1773238"/>
            <a:ext cx="3744913" cy="4319587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  <a:endParaRPr lang="de-DE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611188" y="1268413"/>
            <a:ext cx="3744912" cy="504825"/>
          </a:xfrm>
        </p:spPr>
        <p:txBody>
          <a:bodyPr vert="horz" lIns="0" tIns="0" rIns="0" bIns="0" rtlCol="0" anchor="ctr">
            <a:noAutofit/>
          </a:bodyPr>
          <a:lstStyle>
            <a:lvl1pPr>
              <a:buNone/>
              <a:defRPr lang="en-US" sz="1800" b="0" kern="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190800" lvl="0" indent="-190800" algn="l" defTabSz="914400" rtl="0" eaLnBrk="1" latinLnBrk="0" hangingPunct="1">
              <a:spcBef>
                <a:spcPct val="0"/>
              </a:spcBef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5219701" y="1268413"/>
            <a:ext cx="3744912" cy="504825"/>
          </a:xfrm>
        </p:spPr>
        <p:txBody>
          <a:bodyPr vert="horz" lIns="0" tIns="0" rIns="0" bIns="0" rtlCol="0" anchor="ctr">
            <a:noAutofit/>
          </a:bodyPr>
          <a:lstStyle>
            <a:lvl1pPr>
              <a:buNone/>
              <a:defRPr lang="en-US" sz="1800" b="0" kern="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190800" lvl="0" indent="-190800" algn="l" defTabSz="914400" rtl="0" eaLnBrk="1" latinLnBrk="0" hangingPunct="1">
              <a:spcBef>
                <a:spcPct val="0"/>
              </a:spcBef>
              <a:buFont typeface="Arial" pitchFamily="34" charset="0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12096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/>
          </p:nvPr>
        </p:nvSpPr>
        <p:spPr>
          <a:xfrm>
            <a:off x="611188" y="1773238"/>
            <a:ext cx="3744912" cy="4319587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5219700" y="1773238"/>
            <a:ext cx="3744913" cy="4319587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013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625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3545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88" y="692150"/>
            <a:ext cx="3528000" cy="57626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/>
          </p:nvPr>
        </p:nvSpPr>
        <p:spPr>
          <a:xfrm>
            <a:off x="611188" y="1484825"/>
            <a:ext cx="3528000" cy="4608000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4356100" y="692150"/>
            <a:ext cx="4608513" cy="5400675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3016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413" y="5013176"/>
            <a:ext cx="4536504" cy="57626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2411413" y="692150"/>
            <a:ext cx="4537075" cy="4176713"/>
          </a:xfrm>
        </p:spPr>
        <p:txBody>
          <a:bodyPr/>
          <a:lstStyle/>
          <a:p>
            <a:endParaRPr lang="de-DE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2411413" y="5589239"/>
            <a:ext cx="4536851" cy="503585"/>
          </a:xfrm>
        </p:spPr>
        <p:txBody>
          <a:bodyPr>
            <a:noAutofit/>
          </a:bodyPr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5489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>
          <a:xfrm>
            <a:off x="611188" y="4076700"/>
            <a:ext cx="8353425" cy="2016125"/>
          </a:xfrm>
        </p:spPr>
        <p:txBody>
          <a:bodyPr>
            <a:noAutofit/>
          </a:bodyPr>
          <a:lstStyle>
            <a:lvl3pPr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11188" y="1773238"/>
            <a:ext cx="8353425" cy="2016000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96016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IO_EK=580;MIO_UPDATE=True;MIO_VERSION=12.02.2014 10:33:16;MIO_DBID=AD8D2BC0-E063-490A-BF0B-22F7F159CD44;MIO_LASTDOWNLOADED=30.11.2012 13:09:40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8" y="692150"/>
            <a:ext cx="8353424" cy="57626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7" y="1773238"/>
            <a:ext cx="8353425" cy="43195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12000" y="403200"/>
            <a:ext cx="7056000" cy="2448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60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Venue, JJJJ-MM-TT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84313" y="6580800"/>
            <a:ext cx="2016000" cy="151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381FBD6C-9D77-4D07-B08C-98FFDFD7CF19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6" descr="Vaillant_Logo_RGB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32713" y="365125"/>
            <a:ext cx="1189037" cy="288925"/>
          </a:xfrm>
          <a:prstGeom prst="rect">
            <a:avLst/>
          </a:prstGeom>
          <a:noFill/>
        </p:spPr>
      </p:pic>
      <p:pic>
        <p:nvPicPr>
          <p:cNvPr id="8" name="Picture 6" descr="Vaillant_Logo_RGB"/>
          <p:cNvPicPr>
            <a:picLocks noChangeAspect="1" noChangeArrowheads="1"/>
          </p:cNvPicPr>
          <p:nvPr userDrawn="1">
            <p:custDataLst>
              <p:tags r:id="rId14"/>
            </p:custDataLst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32713" y="365125"/>
            <a:ext cx="1189037" cy="288925"/>
          </a:xfrm>
          <a:prstGeom prst="rect">
            <a:avLst/>
          </a:prstGeom>
          <a:noFill/>
        </p:spPr>
      </p:pic>
      <p:sp>
        <p:nvSpPr>
          <p:cNvPr id="9" name="Oval 8" hidden="1"/>
          <p:cNvSpPr/>
          <p:nvPr userDrawn="1">
            <p:custDataLst>
              <p:tags r:id="rId15"/>
            </p:custDataLst>
          </p:nvPr>
        </p:nvSpPr>
        <p:spPr>
          <a:xfrm>
            <a:off x="-1270000" y="-1270000"/>
            <a:ext cx="0" cy="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469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1800" b="1" kern="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7200" indent="-187200" algn="l" defTabSz="914400" rtl="0" eaLnBrk="1" latinLnBrk="0" hangingPunct="1">
        <a:spcBef>
          <a:spcPts val="576"/>
        </a:spcBef>
        <a:buFont typeface="Arial" pitchFamily="34" charset="0"/>
        <a:buChar char="–"/>
        <a:defRPr sz="1600" kern="0" baseline="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72800" algn="l" defTabSz="914400" rtl="0" eaLnBrk="1" latinLnBrk="0" hangingPunct="1">
        <a:spcBef>
          <a:spcPts val="576"/>
        </a:spcBef>
        <a:buFont typeface="Arial" pitchFamily="34" charset="0"/>
        <a:buChar char="–"/>
        <a:defRPr sz="1600" kern="0" baseline="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76400" algn="l" defTabSz="914400" rtl="0" eaLnBrk="1" latinLnBrk="0" hangingPunct="1">
        <a:lnSpc>
          <a:spcPct val="120000"/>
        </a:lnSpc>
        <a:spcBef>
          <a:spcPts val="0"/>
        </a:spcBef>
        <a:buFont typeface="Arial" pitchFamily="34" charset="0"/>
        <a:buChar char="–"/>
        <a:defRPr sz="1600" kern="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multiMATIC VRC 700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Snel</a:t>
            </a:r>
            <a:r>
              <a:rPr lang="en-GB" dirty="0" smtClean="0"/>
              <a:t> </a:t>
            </a:r>
            <a:r>
              <a:rPr lang="en-GB" dirty="0" err="1" smtClean="0"/>
              <a:t>installatiegids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88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562" y="3252025"/>
            <a:ext cx="3282854" cy="2153270"/>
          </a:xfrm>
          <a:prstGeom prst="rect">
            <a:avLst/>
          </a:prstGeom>
        </p:spPr>
      </p:pic>
      <p:cxnSp>
        <p:nvCxnSpPr>
          <p:cNvPr id="8" name="Rechte verbindingslijn 7"/>
          <p:cNvCxnSpPr>
            <a:endCxn id="9" idx="0"/>
          </p:cNvCxnSpPr>
          <p:nvPr/>
        </p:nvCxnSpPr>
        <p:spPr>
          <a:xfrm flipH="1">
            <a:off x="1561394" y="5148149"/>
            <a:ext cx="292655" cy="38494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1268739" y="5533093"/>
            <a:ext cx="5853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50" dirty="0"/>
              <a:t>230V</a:t>
            </a:r>
            <a:endParaRPr lang="nl-BE" sz="1350" dirty="0"/>
          </a:p>
        </p:txBody>
      </p:sp>
      <p:sp>
        <p:nvSpPr>
          <p:cNvPr id="11" name="Tekstvak 10"/>
          <p:cNvSpPr txBox="1"/>
          <p:nvPr/>
        </p:nvSpPr>
        <p:spPr>
          <a:xfrm>
            <a:off x="1730942" y="5579260"/>
            <a:ext cx="5052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HC1P</a:t>
            </a:r>
          </a:p>
          <a:p>
            <a:pPr algn="ctr"/>
            <a:r>
              <a:rPr lang="nl-BE" sz="1050" dirty="0"/>
              <a:t>R1</a:t>
            </a:r>
            <a:endParaRPr lang="nl-BE" sz="1350" dirty="0"/>
          </a:p>
        </p:txBody>
      </p:sp>
      <p:cxnSp>
        <p:nvCxnSpPr>
          <p:cNvPr id="14" name="Rechte verbindingslijn 13"/>
          <p:cNvCxnSpPr/>
          <p:nvPr/>
        </p:nvCxnSpPr>
        <p:spPr>
          <a:xfrm flipH="1">
            <a:off x="1998521" y="5187687"/>
            <a:ext cx="106428" cy="39300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2307845" y="5159263"/>
            <a:ext cx="137964" cy="39878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2236178" y="5555932"/>
            <a:ext cx="5180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HC2P</a:t>
            </a:r>
          </a:p>
          <a:p>
            <a:pPr algn="ctr"/>
            <a:r>
              <a:rPr lang="nl-BE" sz="1050" dirty="0"/>
              <a:t>R2</a:t>
            </a:r>
            <a:endParaRPr lang="nl-BE" sz="1050" dirty="0"/>
          </a:p>
        </p:txBody>
      </p:sp>
      <p:sp>
        <p:nvSpPr>
          <p:cNvPr id="23" name="Rechthoek 22"/>
          <p:cNvSpPr/>
          <p:nvPr/>
        </p:nvSpPr>
        <p:spPr>
          <a:xfrm>
            <a:off x="5316174" y="4951513"/>
            <a:ext cx="1782860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Arial" panose="020B0604020202020204" pitchFamily="34" charset="0"/>
              </a:rPr>
              <a:t>HC1P</a:t>
            </a:r>
            <a:r>
              <a:rPr lang="nl-BE" sz="900" dirty="0"/>
              <a:t>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CV-pomp voor CV-circuit 1</a:t>
            </a:r>
            <a:r>
              <a:rPr lang="nl-BE" sz="900" dirty="0"/>
              <a:t> </a:t>
            </a:r>
            <a:endParaRPr lang="nl-BE" sz="900" dirty="0"/>
          </a:p>
        </p:txBody>
      </p:sp>
      <p:sp>
        <p:nvSpPr>
          <p:cNvPr id="24" name="Rechthoek 23"/>
          <p:cNvSpPr/>
          <p:nvPr/>
        </p:nvSpPr>
        <p:spPr>
          <a:xfrm>
            <a:off x="5316174" y="5153690"/>
            <a:ext cx="1782860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Arial" panose="020B0604020202020204" pitchFamily="34" charset="0"/>
              </a:rPr>
              <a:t>HC2P</a:t>
            </a:r>
            <a:r>
              <a:rPr lang="nl-BE" sz="900" dirty="0"/>
              <a:t>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CV-pomp voor CV-circuit 2</a:t>
            </a:r>
            <a:r>
              <a:rPr lang="nl-BE" sz="900" dirty="0"/>
              <a:t> </a:t>
            </a:r>
            <a:endParaRPr lang="nl-BE" sz="900" dirty="0"/>
          </a:p>
        </p:txBody>
      </p:sp>
      <p:sp>
        <p:nvSpPr>
          <p:cNvPr id="26" name="Tekstvak 25"/>
          <p:cNvSpPr txBox="1"/>
          <p:nvPr/>
        </p:nvSpPr>
        <p:spPr>
          <a:xfrm>
            <a:off x="2835130" y="2623065"/>
            <a:ext cx="3743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S5</a:t>
            </a:r>
            <a:endParaRPr lang="nl-BE" sz="1050" dirty="0"/>
          </a:p>
        </p:txBody>
      </p:sp>
      <p:sp>
        <p:nvSpPr>
          <p:cNvPr id="27" name="Tekstvak 26"/>
          <p:cNvSpPr txBox="1"/>
          <p:nvPr/>
        </p:nvSpPr>
        <p:spPr>
          <a:xfrm>
            <a:off x="3209521" y="2624369"/>
            <a:ext cx="3871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S6</a:t>
            </a:r>
            <a:endParaRPr lang="nl-BE" sz="1050" dirty="0"/>
          </a:p>
        </p:txBody>
      </p:sp>
      <p:cxnSp>
        <p:nvCxnSpPr>
          <p:cNvPr id="28" name="Rechte verbindingslijn 27"/>
          <p:cNvCxnSpPr>
            <a:endCxn id="26" idx="2"/>
          </p:cNvCxnSpPr>
          <p:nvPr/>
        </p:nvCxnSpPr>
        <p:spPr>
          <a:xfrm flipH="1" flipV="1">
            <a:off x="3022325" y="2876981"/>
            <a:ext cx="15748" cy="63250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/>
          <p:cNvCxnSpPr>
            <a:endCxn id="27" idx="2"/>
          </p:cNvCxnSpPr>
          <p:nvPr/>
        </p:nvCxnSpPr>
        <p:spPr>
          <a:xfrm flipV="1">
            <a:off x="3209521" y="2878285"/>
            <a:ext cx="193579" cy="63120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hoek 33"/>
          <p:cNvSpPr/>
          <p:nvPr/>
        </p:nvSpPr>
        <p:spPr>
          <a:xfrm>
            <a:off x="5316175" y="5355868"/>
            <a:ext cx="851515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Arial" panose="020B0604020202020204" pitchFamily="34" charset="0"/>
              </a:rPr>
              <a:t>S5</a:t>
            </a:r>
            <a:r>
              <a:rPr lang="nl-BE" sz="900" dirty="0"/>
              <a:t>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Voeler fles</a:t>
            </a:r>
            <a:endParaRPr lang="nl-BE" sz="900" dirty="0"/>
          </a:p>
        </p:txBody>
      </p:sp>
      <p:sp>
        <p:nvSpPr>
          <p:cNvPr id="35" name="Rechthoek 34"/>
          <p:cNvSpPr/>
          <p:nvPr/>
        </p:nvSpPr>
        <p:spPr>
          <a:xfrm>
            <a:off x="5316174" y="5558045"/>
            <a:ext cx="1410964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>
                <a:solidFill>
                  <a:srgbClr val="000000"/>
                </a:solidFill>
                <a:latin typeface="Arial" panose="020B0604020202020204" pitchFamily="34" charset="0"/>
              </a:rPr>
              <a:t>S6</a:t>
            </a:r>
            <a:r>
              <a:rPr lang="nl-BE" sz="900"/>
              <a:t>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Voeler vertrek pomp 2</a:t>
            </a:r>
            <a:endParaRPr lang="nl-BE" sz="900" dirty="0"/>
          </a:p>
        </p:txBody>
      </p:sp>
      <p:sp>
        <p:nvSpPr>
          <p:cNvPr id="38" name="Tekstvak 37"/>
          <p:cNvSpPr txBox="1"/>
          <p:nvPr/>
        </p:nvSpPr>
        <p:spPr>
          <a:xfrm>
            <a:off x="4728186" y="1182708"/>
            <a:ext cx="4247464" cy="2539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BE" sz="1050" dirty="0"/>
              <a:t>Instellingen VRC700 </a:t>
            </a:r>
            <a:r>
              <a:rPr lang="nl-BE" sz="1050" dirty="0">
                <a:sym typeface="Wingdings" panose="05000000000000000000" pitchFamily="2" charset="2"/>
              </a:rPr>
              <a:t></a:t>
            </a:r>
            <a:r>
              <a:rPr lang="nl-BE" sz="1050" dirty="0"/>
              <a:t> Menu-Installateurniveau-Systeemconfiguratie</a:t>
            </a:r>
            <a:endParaRPr lang="nl-BE" sz="1050" dirty="0"/>
          </a:p>
        </p:txBody>
      </p:sp>
      <p:graphicFrame>
        <p:nvGraphicFramePr>
          <p:cNvPr id="55" name="Tabel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443059"/>
              </p:ext>
            </p:extLst>
          </p:nvPr>
        </p:nvGraphicFramePr>
        <p:xfrm>
          <a:off x="4728185" y="1413541"/>
          <a:ext cx="4333875" cy="15020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2975"/>
                <a:gridCol w="952500"/>
                <a:gridCol w="2438400"/>
              </a:tblGrid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err="1">
                          <a:effectLst/>
                        </a:rPr>
                        <a:t>Moduswerkingconf</a:t>
                      </a:r>
                      <a:r>
                        <a:rPr lang="nl-BE" sz="800" u="none" strike="noStrike" dirty="0">
                          <a:effectLst/>
                        </a:rPr>
                        <a:t>.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</a:rPr>
                        <a:t> 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</a:rPr>
                        <a:t>Zone1</a:t>
                      </a:r>
                      <a:r>
                        <a:rPr lang="nl-BE" sz="800" u="none" strike="noStrike" baseline="0" dirty="0" smtClean="0">
                          <a:effectLst/>
                        </a:rPr>
                        <a:t> of Zone2 (waar VRC700 staat)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CV-CIRC1 ­­­­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Stooklijn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</a:rPr>
                        <a:t>1,5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</a:rPr>
                        <a:t>CV-CIRC1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Systeem auto off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Nacht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CV-CIRC1 ­­­­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Binnencompensatie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Thermost. (indien er thermostaat staat anders Geen)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CV-CIRC2 ­­­­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Stooklijn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</a:rPr>
                        <a:t>1,5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</a:rPr>
                        <a:t>CV-CIRC2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Systeem auto off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Nacht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CV-CIRC2 ­­­­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Binnencompensatie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Thermost. (indien er thermostaat staat anders Geen)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</a:rPr>
                        <a:t>ZONE1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Zonetoewijzing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smtClean="0">
                          <a:effectLst/>
                        </a:rPr>
                        <a:t>VRC700 of VR 91 adr.1 (waar</a:t>
                      </a:r>
                      <a:r>
                        <a:rPr lang="nl-BE" sz="800" u="none" strike="noStrike" baseline="0" dirty="0" smtClean="0">
                          <a:effectLst/>
                        </a:rPr>
                        <a:t> staat welke Thermostaat)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</a:rPr>
                        <a:t>ZONE2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Zonetoewijzing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>
                          <a:effectLst/>
                        </a:rPr>
                        <a:t>VR 91 </a:t>
                      </a:r>
                      <a:r>
                        <a:rPr lang="nl-BE" sz="800" u="none" strike="noStrike" dirty="0" smtClean="0">
                          <a:effectLst/>
                        </a:rPr>
                        <a:t>adr.1 of VRC700 (waar</a:t>
                      </a:r>
                      <a:r>
                        <a:rPr lang="nl-BE" sz="800" u="none" strike="noStrike" baseline="0" dirty="0" smtClean="0">
                          <a:effectLst/>
                        </a:rPr>
                        <a:t> staat welke Thermostaat)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6" name="Tekstvak 55"/>
          <p:cNvSpPr txBox="1"/>
          <p:nvPr/>
        </p:nvSpPr>
        <p:spPr>
          <a:xfrm>
            <a:off x="273725" y="3043192"/>
            <a:ext cx="1558480" cy="30008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nl-BE" sz="1350" dirty="0"/>
              <a:t>VR70 - Bedrading</a:t>
            </a:r>
            <a:endParaRPr lang="nl-BE" sz="1350" dirty="0"/>
          </a:p>
        </p:txBody>
      </p:sp>
      <p:pic>
        <p:nvPicPr>
          <p:cNvPr id="57" name="Afbeelding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4090" y="3783917"/>
            <a:ext cx="775562" cy="602492"/>
          </a:xfrm>
          <a:prstGeom prst="rect">
            <a:avLst/>
          </a:prstGeom>
        </p:spPr>
      </p:pic>
      <p:cxnSp>
        <p:nvCxnSpPr>
          <p:cNvPr id="59" name="Rechte verbindingslijn 58"/>
          <p:cNvCxnSpPr/>
          <p:nvPr/>
        </p:nvCxnSpPr>
        <p:spPr>
          <a:xfrm>
            <a:off x="4656328" y="3509486"/>
            <a:ext cx="615821" cy="0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Afbeelding 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837" y="3801532"/>
            <a:ext cx="758622" cy="592784"/>
          </a:xfrm>
          <a:prstGeom prst="rect">
            <a:avLst/>
          </a:prstGeom>
        </p:spPr>
      </p:pic>
      <p:cxnSp>
        <p:nvCxnSpPr>
          <p:cNvPr id="65" name="Rechte verbindingslijn 64"/>
          <p:cNvCxnSpPr>
            <a:stCxn id="60" idx="0"/>
          </p:cNvCxnSpPr>
          <p:nvPr/>
        </p:nvCxnSpPr>
        <p:spPr>
          <a:xfrm flipV="1">
            <a:off x="5272148" y="3509486"/>
            <a:ext cx="0" cy="292046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bogen verbindingslijn 70"/>
          <p:cNvCxnSpPr>
            <a:endCxn id="57" idx="0"/>
          </p:cNvCxnSpPr>
          <p:nvPr/>
        </p:nvCxnSpPr>
        <p:spPr>
          <a:xfrm>
            <a:off x="5267914" y="3507265"/>
            <a:ext cx="1083957" cy="276653"/>
          </a:xfrm>
          <a:prstGeom prst="bentConnector2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kstvak 72"/>
          <p:cNvSpPr txBox="1"/>
          <p:nvPr/>
        </p:nvSpPr>
        <p:spPr>
          <a:xfrm>
            <a:off x="5388647" y="3494587"/>
            <a:ext cx="5725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E-bus</a:t>
            </a:r>
            <a:endParaRPr lang="nl-BE" sz="1350" dirty="0"/>
          </a:p>
        </p:txBody>
      </p:sp>
      <p:sp>
        <p:nvSpPr>
          <p:cNvPr id="74" name="Tekstvak 73"/>
          <p:cNvSpPr txBox="1"/>
          <p:nvPr/>
        </p:nvSpPr>
        <p:spPr>
          <a:xfrm>
            <a:off x="4809993" y="4343009"/>
            <a:ext cx="7329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VRC700</a:t>
            </a:r>
          </a:p>
          <a:p>
            <a:endParaRPr lang="nl-BE" sz="1350" dirty="0"/>
          </a:p>
        </p:txBody>
      </p:sp>
      <p:sp>
        <p:nvSpPr>
          <p:cNvPr id="75" name="Tekstvak 74"/>
          <p:cNvSpPr txBox="1"/>
          <p:nvPr/>
        </p:nvSpPr>
        <p:spPr>
          <a:xfrm>
            <a:off x="5914272" y="4343008"/>
            <a:ext cx="55335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VR91</a:t>
            </a:r>
          </a:p>
          <a:p>
            <a:endParaRPr lang="nl-BE" sz="13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2 CV </a:t>
            </a:r>
            <a:r>
              <a:rPr lang="nl-BE" dirty="0" smtClean="0"/>
              <a:t>circuits: Radiator </a:t>
            </a:r>
            <a:r>
              <a:rPr lang="nl-BE" dirty="0"/>
              <a:t>+ </a:t>
            </a:r>
            <a:r>
              <a:rPr lang="nl-BE" dirty="0" smtClean="0"/>
              <a:t>Radiator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35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562" y="3252025"/>
            <a:ext cx="3282854" cy="2153270"/>
          </a:xfrm>
          <a:prstGeom prst="rect">
            <a:avLst/>
          </a:prstGeom>
        </p:spPr>
      </p:pic>
      <p:cxnSp>
        <p:nvCxnSpPr>
          <p:cNvPr id="8" name="Rechte verbindingslijn 7"/>
          <p:cNvCxnSpPr>
            <a:endCxn id="9" idx="0"/>
          </p:cNvCxnSpPr>
          <p:nvPr/>
        </p:nvCxnSpPr>
        <p:spPr>
          <a:xfrm flipH="1">
            <a:off x="1561394" y="5148149"/>
            <a:ext cx="292655" cy="38494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1268739" y="5533093"/>
            <a:ext cx="5853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50" dirty="0"/>
              <a:t>230V</a:t>
            </a:r>
            <a:endParaRPr lang="nl-BE" sz="1350" dirty="0"/>
          </a:p>
        </p:txBody>
      </p:sp>
      <p:sp>
        <p:nvSpPr>
          <p:cNvPr id="11" name="Tekstvak 10"/>
          <p:cNvSpPr txBox="1"/>
          <p:nvPr/>
        </p:nvSpPr>
        <p:spPr>
          <a:xfrm>
            <a:off x="1715540" y="5626345"/>
            <a:ext cx="5052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HC1P</a:t>
            </a:r>
          </a:p>
          <a:p>
            <a:pPr algn="ctr"/>
            <a:r>
              <a:rPr lang="nl-BE" sz="1050" dirty="0"/>
              <a:t>R1</a:t>
            </a:r>
            <a:endParaRPr lang="nl-BE" sz="1350" dirty="0"/>
          </a:p>
        </p:txBody>
      </p:sp>
      <p:cxnSp>
        <p:nvCxnSpPr>
          <p:cNvPr id="14" name="Rechte verbindingslijn 13"/>
          <p:cNvCxnSpPr/>
          <p:nvPr/>
        </p:nvCxnSpPr>
        <p:spPr>
          <a:xfrm flipH="1">
            <a:off x="1992705" y="5170612"/>
            <a:ext cx="89045" cy="44351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>
            <a:endCxn id="18" idx="0"/>
          </p:cNvCxnSpPr>
          <p:nvPr/>
        </p:nvCxnSpPr>
        <p:spPr>
          <a:xfrm>
            <a:off x="2307845" y="5159262"/>
            <a:ext cx="148942" cy="46708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2197763" y="5626345"/>
            <a:ext cx="51804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HC2P</a:t>
            </a:r>
          </a:p>
          <a:p>
            <a:pPr algn="ctr"/>
            <a:r>
              <a:rPr lang="nl-BE" sz="1050" dirty="0"/>
              <a:t>R2</a:t>
            </a:r>
            <a:endParaRPr lang="nl-BE" sz="1050" dirty="0"/>
          </a:p>
        </p:txBody>
      </p:sp>
      <p:sp>
        <p:nvSpPr>
          <p:cNvPr id="23" name="Rechthoek 22"/>
          <p:cNvSpPr/>
          <p:nvPr/>
        </p:nvSpPr>
        <p:spPr>
          <a:xfrm>
            <a:off x="5387148" y="4923520"/>
            <a:ext cx="1795684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Arial" panose="020B0604020202020204" pitchFamily="34" charset="0"/>
              </a:rPr>
              <a:t>HC1P</a:t>
            </a:r>
            <a:r>
              <a:rPr lang="nl-BE" sz="900" dirty="0"/>
              <a:t>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CV-pomp voor CV-circuit 1</a:t>
            </a:r>
            <a:r>
              <a:rPr lang="nl-BE" sz="900" dirty="0"/>
              <a:t> </a:t>
            </a:r>
            <a:endParaRPr lang="nl-BE" sz="900" dirty="0"/>
          </a:p>
        </p:txBody>
      </p:sp>
      <p:sp>
        <p:nvSpPr>
          <p:cNvPr id="24" name="Rechthoek 23"/>
          <p:cNvSpPr/>
          <p:nvPr/>
        </p:nvSpPr>
        <p:spPr>
          <a:xfrm>
            <a:off x="5387148" y="5125697"/>
            <a:ext cx="1795684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Arial" panose="020B0604020202020204" pitchFamily="34" charset="0"/>
              </a:rPr>
              <a:t>HC2P</a:t>
            </a:r>
            <a:r>
              <a:rPr lang="nl-BE" sz="900" dirty="0"/>
              <a:t>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CV-pomp voor CV-circuit 2</a:t>
            </a:r>
            <a:r>
              <a:rPr lang="nl-BE" sz="900" dirty="0"/>
              <a:t> </a:t>
            </a:r>
            <a:endParaRPr lang="nl-BE" sz="900" dirty="0"/>
          </a:p>
        </p:txBody>
      </p:sp>
      <p:sp>
        <p:nvSpPr>
          <p:cNvPr id="26" name="Tekstvak 25"/>
          <p:cNvSpPr txBox="1"/>
          <p:nvPr/>
        </p:nvSpPr>
        <p:spPr>
          <a:xfrm>
            <a:off x="2835130" y="2623065"/>
            <a:ext cx="3743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S5</a:t>
            </a:r>
            <a:endParaRPr lang="nl-BE" sz="1050" dirty="0"/>
          </a:p>
        </p:txBody>
      </p:sp>
      <p:sp>
        <p:nvSpPr>
          <p:cNvPr id="27" name="Tekstvak 26"/>
          <p:cNvSpPr txBox="1"/>
          <p:nvPr/>
        </p:nvSpPr>
        <p:spPr>
          <a:xfrm>
            <a:off x="3209521" y="2624369"/>
            <a:ext cx="3871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S6</a:t>
            </a:r>
            <a:endParaRPr lang="nl-BE" sz="1050" dirty="0"/>
          </a:p>
        </p:txBody>
      </p:sp>
      <p:cxnSp>
        <p:nvCxnSpPr>
          <p:cNvPr id="28" name="Rechte verbindingslijn 27"/>
          <p:cNvCxnSpPr>
            <a:endCxn id="26" idx="2"/>
          </p:cNvCxnSpPr>
          <p:nvPr/>
        </p:nvCxnSpPr>
        <p:spPr>
          <a:xfrm flipH="1" flipV="1">
            <a:off x="3022326" y="2876981"/>
            <a:ext cx="15746" cy="63250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/>
          <p:cNvCxnSpPr>
            <a:endCxn id="27" idx="2"/>
          </p:cNvCxnSpPr>
          <p:nvPr/>
        </p:nvCxnSpPr>
        <p:spPr>
          <a:xfrm flipV="1">
            <a:off x="3209521" y="2878285"/>
            <a:ext cx="193579" cy="63120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hoek 33"/>
          <p:cNvSpPr/>
          <p:nvPr/>
        </p:nvSpPr>
        <p:spPr>
          <a:xfrm>
            <a:off x="5387107" y="5541327"/>
            <a:ext cx="1380506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Arial" panose="020B0604020202020204" pitchFamily="34" charset="0"/>
              </a:rPr>
              <a:t>S5</a:t>
            </a:r>
            <a:r>
              <a:rPr lang="nl-BE" sz="900" dirty="0"/>
              <a:t>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Voeler vertrek vloer 1</a:t>
            </a:r>
            <a:endParaRPr lang="nl-BE" sz="900" dirty="0"/>
          </a:p>
        </p:txBody>
      </p:sp>
      <p:sp>
        <p:nvSpPr>
          <p:cNvPr id="35" name="Rechthoek 34"/>
          <p:cNvSpPr/>
          <p:nvPr/>
        </p:nvSpPr>
        <p:spPr>
          <a:xfrm>
            <a:off x="5387107" y="5741762"/>
            <a:ext cx="1380506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Arial" panose="020B0604020202020204" pitchFamily="34" charset="0"/>
              </a:rPr>
              <a:t>S6</a:t>
            </a:r>
            <a:r>
              <a:rPr lang="nl-BE" sz="900" dirty="0"/>
              <a:t>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Voeler vertrek vloer 2</a:t>
            </a:r>
            <a:endParaRPr lang="nl-BE" sz="900" dirty="0"/>
          </a:p>
        </p:txBody>
      </p:sp>
      <p:sp>
        <p:nvSpPr>
          <p:cNvPr id="38" name="Tekstvak 37"/>
          <p:cNvSpPr txBox="1"/>
          <p:nvPr/>
        </p:nvSpPr>
        <p:spPr>
          <a:xfrm>
            <a:off x="4728186" y="1378646"/>
            <a:ext cx="4247464" cy="4154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BE" sz="1050" dirty="0"/>
              <a:t>Instellingen VRC700 </a:t>
            </a:r>
            <a:r>
              <a:rPr lang="nl-BE" sz="1050" dirty="0">
                <a:sym typeface="Wingdings" panose="05000000000000000000" pitchFamily="2" charset="2"/>
              </a:rPr>
              <a:t></a:t>
            </a:r>
            <a:r>
              <a:rPr lang="nl-BE" sz="1050" dirty="0"/>
              <a:t> Menu-Installateurniveau-Systeemconfiguratie</a:t>
            </a:r>
            <a:endParaRPr lang="nl-BE" sz="1050" dirty="0"/>
          </a:p>
        </p:txBody>
      </p:sp>
      <p:graphicFrame>
        <p:nvGraphicFramePr>
          <p:cNvPr id="55" name="Tabel 54"/>
          <p:cNvGraphicFramePr>
            <a:graphicFrameLocks noGrp="1"/>
          </p:cNvGraphicFramePr>
          <p:nvPr>
            <p:extLst/>
          </p:nvPr>
        </p:nvGraphicFramePr>
        <p:xfrm>
          <a:off x="4728185" y="1609478"/>
          <a:ext cx="4333875" cy="19459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2975"/>
                <a:gridCol w="952500"/>
                <a:gridCol w="2438400"/>
              </a:tblGrid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err="1">
                          <a:effectLst/>
                        </a:rPr>
                        <a:t>Moduswerkingconf</a:t>
                      </a:r>
                      <a:r>
                        <a:rPr lang="nl-BE" sz="800" u="none" strike="noStrike" dirty="0">
                          <a:effectLst/>
                        </a:rPr>
                        <a:t>.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 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smtClean="0">
                          <a:effectLst/>
                        </a:rPr>
                        <a:t>Zone1</a:t>
                      </a:r>
                      <a:r>
                        <a:rPr lang="nl-BE" sz="800" u="none" strike="noStrike" baseline="0" dirty="0" smtClean="0">
                          <a:effectLst/>
                        </a:rPr>
                        <a:t> of Zone2 (waar VRC700 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</a:t>
                      </a:r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VR70,</a:t>
                      </a:r>
                      <a:r>
                        <a:rPr lang="nl-BE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adr,1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CV-CIRC1 ­­­­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Stooklijn instellen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CV-CIRC1 ­­­­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Max. temperatuur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CV-CIRC1 ­­­­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Systeem auto off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Nacht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CV-CIRC1 ­­­­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Binnencompensatie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Thermost. (indien er thermostaat staat anders Geen)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CV-CIRC2 ­­­­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Stooklijn instellen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CV-CIRC2 ­­­­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Max. temperatuur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CV-CIRC2 ­­­­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Systeem auto off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Nacht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CV-CIRC2 ­­­­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Binnencompensatie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Thermost. (indien er thermostaat staat anders Geen)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ZONE1 ­­­­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Zonetoewijzing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smtClean="0">
                          <a:effectLst/>
                        </a:rPr>
                        <a:t>VRC700 of VR 91 adr.1 (waar</a:t>
                      </a:r>
                      <a:r>
                        <a:rPr lang="nl-BE" sz="800" u="none" strike="noStrike" baseline="0" dirty="0" smtClean="0">
                          <a:effectLst/>
                        </a:rPr>
                        <a:t> staat welke Thermostaat)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ZONE2 ­­­­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Zonetoewijzing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smtClean="0">
                          <a:effectLst/>
                        </a:rPr>
                        <a:t>VR 91 adr.1 of VRC700 (waar</a:t>
                      </a:r>
                      <a:r>
                        <a:rPr lang="nl-BE" sz="800" u="none" strike="noStrike" baseline="0" dirty="0" smtClean="0">
                          <a:effectLst/>
                        </a:rPr>
                        <a:t> staat welke Thermostaat)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6" name="Tekstvak 55"/>
          <p:cNvSpPr txBox="1"/>
          <p:nvPr/>
        </p:nvSpPr>
        <p:spPr>
          <a:xfrm>
            <a:off x="273724" y="3043192"/>
            <a:ext cx="1560042" cy="30008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nl-BE" sz="1350" dirty="0"/>
              <a:t>VR70 - Bedrading</a:t>
            </a:r>
            <a:endParaRPr lang="nl-BE" sz="1350" dirty="0"/>
          </a:p>
        </p:txBody>
      </p:sp>
      <p:pic>
        <p:nvPicPr>
          <p:cNvPr id="57" name="Afbeelding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4090" y="3783917"/>
            <a:ext cx="775562" cy="602492"/>
          </a:xfrm>
          <a:prstGeom prst="rect">
            <a:avLst/>
          </a:prstGeom>
        </p:spPr>
      </p:pic>
      <p:cxnSp>
        <p:nvCxnSpPr>
          <p:cNvPr id="59" name="Rechte verbindingslijn 58"/>
          <p:cNvCxnSpPr/>
          <p:nvPr/>
        </p:nvCxnSpPr>
        <p:spPr>
          <a:xfrm>
            <a:off x="4656328" y="3509486"/>
            <a:ext cx="615821" cy="0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Afbeelding 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837" y="3801532"/>
            <a:ext cx="758622" cy="592784"/>
          </a:xfrm>
          <a:prstGeom prst="rect">
            <a:avLst/>
          </a:prstGeom>
        </p:spPr>
      </p:pic>
      <p:cxnSp>
        <p:nvCxnSpPr>
          <p:cNvPr id="65" name="Rechte verbindingslijn 64"/>
          <p:cNvCxnSpPr>
            <a:stCxn id="60" idx="0"/>
          </p:cNvCxnSpPr>
          <p:nvPr/>
        </p:nvCxnSpPr>
        <p:spPr>
          <a:xfrm flipV="1">
            <a:off x="5272148" y="3509486"/>
            <a:ext cx="0" cy="292046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bogen verbindingslijn 70"/>
          <p:cNvCxnSpPr>
            <a:endCxn id="57" idx="0"/>
          </p:cNvCxnSpPr>
          <p:nvPr/>
        </p:nvCxnSpPr>
        <p:spPr>
          <a:xfrm>
            <a:off x="5267914" y="3507265"/>
            <a:ext cx="1083957" cy="276653"/>
          </a:xfrm>
          <a:prstGeom prst="bentConnector2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kstvak 72"/>
          <p:cNvSpPr txBox="1"/>
          <p:nvPr/>
        </p:nvSpPr>
        <p:spPr>
          <a:xfrm>
            <a:off x="5388647" y="3494587"/>
            <a:ext cx="6367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E-bus</a:t>
            </a:r>
            <a:endParaRPr lang="nl-BE" sz="1350" dirty="0"/>
          </a:p>
        </p:txBody>
      </p:sp>
      <p:sp>
        <p:nvSpPr>
          <p:cNvPr id="74" name="Tekstvak 73"/>
          <p:cNvSpPr txBox="1"/>
          <p:nvPr/>
        </p:nvSpPr>
        <p:spPr>
          <a:xfrm>
            <a:off x="4809994" y="4343009"/>
            <a:ext cx="83869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VRC700</a:t>
            </a:r>
          </a:p>
          <a:p>
            <a:endParaRPr lang="nl-BE" sz="1350" dirty="0"/>
          </a:p>
        </p:txBody>
      </p:sp>
      <p:sp>
        <p:nvSpPr>
          <p:cNvPr id="75" name="Tekstvak 74"/>
          <p:cNvSpPr txBox="1"/>
          <p:nvPr/>
        </p:nvSpPr>
        <p:spPr>
          <a:xfrm>
            <a:off x="5914272" y="4343008"/>
            <a:ext cx="6174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VR91</a:t>
            </a:r>
          </a:p>
        </p:txBody>
      </p:sp>
      <p:sp>
        <p:nvSpPr>
          <p:cNvPr id="29" name="Tekstvak 28"/>
          <p:cNvSpPr txBox="1"/>
          <p:nvPr/>
        </p:nvSpPr>
        <p:spPr>
          <a:xfrm>
            <a:off x="3902669" y="5626345"/>
            <a:ext cx="87774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Mengkraan 2</a:t>
            </a:r>
          </a:p>
          <a:p>
            <a:pPr algn="ctr"/>
            <a:r>
              <a:rPr lang="nl-BE" sz="1050" dirty="0"/>
              <a:t>R5/R6</a:t>
            </a:r>
            <a:endParaRPr lang="nl-BE" sz="1050" dirty="0"/>
          </a:p>
        </p:txBody>
      </p:sp>
      <p:cxnSp>
        <p:nvCxnSpPr>
          <p:cNvPr id="30" name="Rechte verbindingslijn 29"/>
          <p:cNvCxnSpPr>
            <a:stCxn id="29" idx="0"/>
          </p:cNvCxnSpPr>
          <p:nvPr/>
        </p:nvCxnSpPr>
        <p:spPr>
          <a:xfrm flipH="1" flipV="1">
            <a:off x="3873092" y="5170614"/>
            <a:ext cx="468450" cy="455731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kstvak 31"/>
          <p:cNvSpPr txBox="1"/>
          <p:nvPr/>
        </p:nvSpPr>
        <p:spPr>
          <a:xfrm>
            <a:off x="2838092" y="5617573"/>
            <a:ext cx="87774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Mengkraan 1</a:t>
            </a:r>
          </a:p>
          <a:p>
            <a:pPr algn="ctr"/>
            <a:r>
              <a:rPr lang="nl-BE" sz="1050" dirty="0"/>
              <a:t>R3/R4</a:t>
            </a:r>
            <a:endParaRPr lang="nl-BE" sz="1050" dirty="0"/>
          </a:p>
        </p:txBody>
      </p:sp>
      <p:cxnSp>
        <p:nvCxnSpPr>
          <p:cNvPr id="33" name="Rechte verbindingslijn 32"/>
          <p:cNvCxnSpPr>
            <a:stCxn id="32" idx="0"/>
          </p:cNvCxnSpPr>
          <p:nvPr/>
        </p:nvCxnSpPr>
        <p:spPr>
          <a:xfrm flipV="1">
            <a:off x="3276965" y="5148149"/>
            <a:ext cx="326056" cy="469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kstvak 35"/>
          <p:cNvSpPr txBox="1"/>
          <p:nvPr/>
        </p:nvSpPr>
        <p:spPr>
          <a:xfrm>
            <a:off x="1753352" y="2706713"/>
            <a:ext cx="9624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S1 -Voeler Fles</a:t>
            </a:r>
            <a:endParaRPr lang="nl-BE" sz="1050" dirty="0"/>
          </a:p>
        </p:txBody>
      </p:sp>
      <p:cxnSp>
        <p:nvCxnSpPr>
          <p:cNvPr id="37" name="Rechte verbindingslijn 36"/>
          <p:cNvCxnSpPr>
            <a:endCxn id="36" idx="2"/>
          </p:cNvCxnSpPr>
          <p:nvPr/>
        </p:nvCxnSpPr>
        <p:spPr>
          <a:xfrm flipH="1" flipV="1">
            <a:off x="2234581" y="3122211"/>
            <a:ext cx="163770" cy="38505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hthoek 40"/>
          <p:cNvSpPr/>
          <p:nvPr/>
        </p:nvSpPr>
        <p:spPr>
          <a:xfrm>
            <a:off x="5388647" y="5332283"/>
            <a:ext cx="875561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Arial" panose="020B0604020202020204" pitchFamily="34" charset="0"/>
              </a:rPr>
              <a:t>S1</a:t>
            </a:r>
            <a:r>
              <a:rPr lang="nl-BE" sz="900" dirty="0"/>
              <a:t>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Voeler Fles</a:t>
            </a:r>
            <a:endParaRPr lang="nl-BE" sz="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2 CV </a:t>
            </a:r>
            <a:r>
              <a:rPr lang="nl-BE" dirty="0" smtClean="0"/>
              <a:t>circuits: Vloer </a:t>
            </a:r>
            <a:r>
              <a:rPr lang="nl-BE" dirty="0"/>
              <a:t>(CV1) + Vloer (CV2)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1053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562" y="3252025"/>
            <a:ext cx="3282854" cy="2153270"/>
          </a:xfrm>
          <a:prstGeom prst="rect">
            <a:avLst/>
          </a:prstGeom>
        </p:spPr>
      </p:pic>
      <p:cxnSp>
        <p:nvCxnSpPr>
          <p:cNvPr id="8" name="Rechte verbindingslijn 7"/>
          <p:cNvCxnSpPr>
            <a:endCxn id="9" idx="0"/>
          </p:cNvCxnSpPr>
          <p:nvPr/>
        </p:nvCxnSpPr>
        <p:spPr>
          <a:xfrm flipH="1">
            <a:off x="1561394" y="5148149"/>
            <a:ext cx="292655" cy="38494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1268739" y="5533093"/>
            <a:ext cx="5853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50" dirty="0"/>
              <a:t>230V</a:t>
            </a:r>
            <a:endParaRPr lang="nl-BE" sz="1350" dirty="0"/>
          </a:p>
        </p:txBody>
      </p:sp>
      <p:sp>
        <p:nvSpPr>
          <p:cNvPr id="11" name="Tekstvak 10"/>
          <p:cNvSpPr txBox="1"/>
          <p:nvPr/>
        </p:nvSpPr>
        <p:spPr>
          <a:xfrm>
            <a:off x="1724012" y="5610226"/>
            <a:ext cx="5052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HC1P</a:t>
            </a:r>
          </a:p>
          <a:p>
            <a:pPr algn="ctr"/>
            <a:r>
              <a:rPr lang="nl-BE" sz="1050" dirty="0"/>
              <a:t>R1</a:t>
            </a:r>
            <a:endParaRPr lang="nl-BE" sz="1350" dirty="0"/>
          </a:p>
        </p:txBody>
      </p:sp>
      <p:cxnSp>
        <p:nvCxnSpPr>
          <p:cNvPr id="14" name="Rechte verbindingslijn 13"/>
          <p:cNvCxnSpPr>
            <a:endCxn id="11" idx="0"/>
          </p:cNvCxnSpPr>
          <p:nvPr/>
        </p:nvCxnSpPr>
        <p:spPr>
          <a:xfrm flipH="1">
            <a:off x="1976630" y="5170612"/>
            <a:ext cx="92083" cy="43961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>
            <a:endCxn id="18" idx="0"/>
          </p:cNvCxnSpPr>
          <p:nvPr/>
        </p:nvCxnSpPr>
        <p:spPr>
          <a:xfrm>
            <a:off x="2326492" y="5153690"/>
            <a:ext cx="179492" cy="46779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2246960" y="5621485"/>
            <a:ext cx="51804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HC2P</a:t>
            </a:r>
          </a:p>
          <a:p>
            <a:pPr algn="ctr"/>
            <a:r>
              <a:rPr lang="nl-BE" sz="1050" dirty="0"/>
              <a:t>R2</a:t>
            </a:r>
            <a:endParaRPr lang="nl-BE" sz="1050" dirty="0"/>
          </a:p>
        </p:txBody>
      </p:sp>
      <p:sp>
        <p:nvSpPr>
          <p:cNvPr id="23" name="Rechthoek 22"/>
          <p:cNvSpPr/>
          <p:nvPr/>
        </p:nvSpPr>
        <p:spPr>
          <a:xfrm>
            <a:off x="5316174" y="4958615"/>
            <a:ext cx="1795684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Arial" panose="020B0604020202020204" pitchFamily="34" charset="0"/>
              </a:rPr>
              <a:t>HC1P</a:t>
            </a:r>
            <a:r>
              <a:rPr lang="nl-BE" sz="900" dirty="0"/>
              <a:t>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CV-pomp voor CV-circuit 1</a:t>
            </a:r>
            <a:r>
              <a:rPr lang="nl-BE" sz="900" dirty="0"/>
              <a:t> </a:t>
            </a:r>
            <a:endParaRPr lang="nl-BE" sz="900" dirty="0"/>
          </a:p>
        </p:txBody>
      </p:sp>
      <p:sp>
        <p:nvSpPr>
          <p:cNvPr id="24" name="Rechthoek 23"/>
          <p:cNvSpPr/>
          <p:nvPr/>
        </p:nvSpPr>
        <p:spPr>
          <a:xfrm>
            <a:off x="5316174" y="5170612"/>
            <a:ext cx="1795684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Arial" panose="020B0604020202020204" pitchFamily="34" charset="0"/>
              </a:rPr>
              <a:t>HC2P</a:t>
            </a:r>
            <a:r>
              <a:rPr lang="nl-BE" sz="900" dirty="0"/>
              <a:t>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CV-pomp voor CV-circuit 2</a:t>
            </a:r>
            <a:r>
              <a:rPr lang="nl-BE" sz="900" dirty="0"/>
              <a:t> </a:t>
            </a:r>
            <a:endParaRPr lang="nl-BE" sz="900" dirty="0"/>
          </a:p>
        </p:txBody>
      </p:sp>
      <p:sp>
        <p:nvSpPr>
          <p:cNvPr id="26" name="Tekstvak 25"/>
          <p:cNvSpPr txBox="1"/>
          <p:nvPr/>
        </p:nvSpPr>
        <p:spPr>
          <a:xfrm>
            <a:off x="2835130" y="2623065"/>
            <a:ext cx="3743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S5</a:t>
            </a:r>
            <a:endParaRPr lang="nl-BE" sz="1050" dirty="0"/>
          </a:p>
        </p:txBody>
      </p:sp>
      <p:sp>
        <p:nvSpPr>
          <p:cNvPr id="27" name="Tekstvak 26"/>
          <p:cNvSpPr txBox="1"/>
          <p:nvPr/>
        </p:nvSpPr>
        <p:spPr>
          <a:xfrm>
            <a:off x="3209521" y="2624369"/>
            <a:ext cx="3871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S6</a:t>
            </a:r>
            <a:endParaRPr lang="nl-BE" sz="1050" dirty="0"/>
          </a:p>
        </p:txBody>
      </p:sp>
      <p:cxnSp>
        <p:nvCxnSpPr>
          <p:cNvPr id="28" name="Rechte verbindingslijn 27"/>
          <p:cNvCxnSpPr>
            <a:endCxn id="26" idx="2"/>
          </p:cNvCxnSpPr>
          <p:nvPr/>
        </p:nvCxnSpPr>
        <p:spPr>
          <a:xfrm flipH="1" flipV="1">
            <a:off x="3022326" y="2876981"/>
            <a:ext cx="15746" cy="63250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/>
          <p:cNvCxnSpPr>
            <a:endCxn id="27" idx="2"/>
          </p:cNvCxnSpPr>
          <p:nvPr/>
        </p:nvCxnSpPr>
        <p:spPr>
          <a:xfrm flipV="1">
            <a:off x="3209521" y="2878285"/>
            <a:ext cx="193579" cy="63120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hthoek 33"/>
          <p:cNvSpPr/>
          <p:nvPr/>
        </p:nvSpPr>
        <p:spPr>
          <a:xfrm>
            <a:off x="5316174" y="5355868"/>
            <a:ext cx="875561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Arial" panose="020B0604020202020204" pitchFamily="34" charset="0"/>
              </a:rPr>
              <a:t>S5</a:t>
            </a:r>
            <a:r>
              <a:rPr lang="nl-BE" sz="900" dirty="0"/>
              <a:t>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Voeler Fles</a:t>
            </a:r>
            <a:endParaRPr lang="nl-BE" sz="900" dirty="0"/>
          </a:p>
        </p:txBody>
      </p:sp>
      <p:sp>
        <p:nvSpPr>
          <p:cNvPr id="35" name="Rechthoek 34"/>
          <p:cNvSpPr/>
          <p:nvPr/>
        </p:nvSpPr>
        <p:spPr>
          <a:xfrm>
            <a:off x="5316174" y="5558045"/>
            <a:ext cx="1297150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>
                <a:solidFill>
                  <a:srgbClr val="000000"/>
                </a:solidFill>
                <a:latin typeface="Arial" panose="020B0604020202020204" pitchFamily="34" charset="0"/>
              </a:rPr>
              <a:t>S6</a:t>
            </a:r>
            <a:r>
              <a:rPr lang="nl-BE" sz="900"/>
              <a:t>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Voeler vertrek vloer</a:t>
            </a:r>
            <a:endParaRPr lang="nl-BE" sz="900" dirty="0"/>
          </a:p>
        </p:txBody>
      </p:sp>
      <p:sp>
        <p:nvSpPr>
          <p:cNvPr id="38" name="Tekstvak 37"/>
          <p:cNvSpPr txBox="1"/>
          <p:nvPr/>
        </p:nvSpPr>
        <p:spPr>
          <a:xfrm>
            <a:off x="4728186" y="1469623"/>
            <a:ext cx="4247464" cy="4154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BE" sz="1050" dirty="0"/>
              <a:t>Instellingen VRC700 </a:t>
            </a:r>
            <a:r>
              <a:rPr lang="nl-BE" sz="1050" dirty="0">
                <a:sym typeface="Wingdings" panose="05000000000000000000" pitchFamily="2" charset="2"/>
              </a:rPr>
              <a:t></a:t>
            </a:r>
            <a:r>
              <a:rPr lang="nl-BE" sz="1050" dirty="0"/>
              <a:t> Menu-Installateurniveau-Systeemconfiguratie</a:t>
            </a:r>
            <a:endParaRPr lang="nl-BE" sz="1050" dirty="0"/>
          </a:p>
        </p:txBody>
      </p:sp>
      <p:graphicFrame>
        <p:nvGraphicFramePr>
          <p:cNvPr id="55" name="Tabel 54"/>
          <p:cNvGraphicFramePr>
            <a:graphicFrameLocks noGrp="1"/>
          </p:cNvGraphicFramePr>
          <p:nvPr>
            <p:extLst/>
          </p:nvPr>
        </p:nvGraphicFramePr>
        <p:xfrm>
          <a:off x="4728185" y="1700456"/>
          <a:ext cx="4333875" cy="18916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2975"/>
                <a:gridCol w="952500"/>
                <a:gridCol w="2438400"/>
              </a:tblGrid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err="1">
                          <a:effectLst/>
                        </a:rPr>
                        <a:t>Moduswerkingconf</a:t>
                      </a:r>
                      <a:r>
                        <a:rPr lang="nl-BE" sz="800" u="none" strike="noStrike" dirty="0">
                          <a:effectLst/>
                        </a:rPr>
                        <a:t>.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 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smtClean="0">
                          <a:effectLst/>
                        </a:rPr>
                        <a:t>Zone1</a:t>
                      </a:r>
                      <a:r>
                        <a:rPr lang="nl-BE" sz="800" u="none" strike="noStrike" baseline="0" dirty="0" smtClean="0">
                          <a:effectLst/>
                        </a:rPr>
                        <a:t> of Zone2 (waar VRC700 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CV-CIRC1 ­­­­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Stooklijn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</a:rPr>
                        <a:t>1,5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</a:rPr>
                        <a:t>CV-CIRC1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Systeem auto off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Nacht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CV-CIRC1 ­­­­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Binnencompensatie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Thermost. (indien er thermostaat staat anders Geen)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CV-CIRC2 ­­­­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Stooklijn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0,6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</a:rPr>
                        <a:t>CV-CIRC2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</a:rPr>
                        <a:t>Max. temperatuur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45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CV-CIRC2 ­­­­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Systeem auto off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</a:rPr>
                        <a:t>Nacht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CV-CIRC2 ­­­­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Binnencompensatie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err="1">
                          <a:effectLst/>
                        </a:rPr>
                        <a:t>Thermost</a:t>
                      </a:r>
                      <a:r>
                        <a:rPr lang="nl-BE" sz="800" u="none" strike="noStrike" dirty="0">
                          <a:effectLst/>
                        </a:rPr>
                        <a:t>. (indien er thermostaat staat anders Geen)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</a:rPr>
                        <a:t>ZONE1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Zonetoewijzing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smtClean="0">
                          <a:effectLst/>
                        </a:rPr>
                        <a:t>VRC700 of VR 91 adr.1 (waar</a:t>
                      </a:r>
                      <a:r>
                        <a:rPr lang="nl-BE" sz="800" u="none" strike="noStrike" baseline="0" dirty="0" smtClean="0">
                          <a:effectLst/>
                        </a:rPr>
                        <a:t> staat welke Thermostaat)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</a:rPr>
                        <a:t>ZONE2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</a:rPr>
                        <a:t>Zonetoewijzing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smtClean="0">
                          <a:effectLst/>
                        </a:rPr>
                        <a:t>VR 91 adr.1 of VRC700 (waar</a:t>
                      </a:r>
                      <a:r>
                        <a:rPr lang="nl-BE" sz="800" u="none" strike="noStrike" baseline="0" dirty="0" smtClean="0">
                          <a:effectLst/>
                        </a:rPr>
                        <a:t> staat welke Thermostaat)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6" name="Tekstvak 55"/>
          <p:cNvSpPr txBox="1"/>
          <p:nvPr/>
        </p:nvSpPr>
        <p:spPr>
          <a:xfrm>
            <a:off x="273724" y="3043192"/>
            <a:ext cx="1560042" cy="30008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nl-BE" sz="1350" dirty="0"/>
              <a:t>VR70 - Bedrading</a:t>
            </a:r>
            <a:endParaRPr lang="nl-BE" sz="1350" dirty="0"/>
          </a:p>
        </p:txBody>
      </p:sp>
      <p:pic>
        <p:nvPicPr>
          <p:cNvPr id="57" name="Afbeelding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4090" y="3783917"/>
            <a:ext cx="775562" cy="602492"/>
          </a:xfrm>
          <a:prstGeom prst="rect">
            <a:avLst/>
          </a:prstGeom>
        </p:spPr>
      </p:pic>
      <p:cxnSp>
        <p:nvCxnSpPr>
          <p:cNvPr id="59" name="Rechte verbindingslijn 58"/>
          <p:cNvCxnSpPr/>
          <p:nvPr/>
        </p:nvCxnSpPr>
        <p:spPr>
          <a:xfrm>
            <a:off x="4656328" y="3509486"/>
            <a:ext cx="615821" cy="0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Afbeelding 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837" y="3801532"/>
            <a:ext cx="758622" cy="592784"/>
          </a:xfrm>
          <a:prstGeom prst="rect">
            <a:avLst/>
          </a:prstGeom>
        </p:spPr>
      </p:pic>
      <p:cxnSp>
        <p:nvCxnSpPr>
          <p:cNvPr id="65" name="Rechte verbindingslijn 64"/>
          <p:cNvCxnSpPr>
            <a:stCxn id="60" idx="0"/>
          </p:cNvCxnSpPr>
          <p:nvPr/>
        </p:nvCxnSpPr>
        <p:spPr>
          <a:xfrm flipV="1">
            <a:off x="5272148" y="3509486"/>
            <a:ext cx="0" cy="292046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bogen verbindingslijn 70"/>
          <p:cNvCxnSpPr>
            <a:endCxn id="57" idx="0"/>
          </p:cNvCxnSpPr>
          <p:nvPr/>
        </p:nvCxnSpPr>
        <p:spPr>
          <a:xfrm>
            <a:off x="5267914" y="3507265"/>
            <a:ext cx="1083957" cy="276653"/>
          </a:xfrm>
          <a:prstGeom prst="bentConnector2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kstvak 72"/>
          <p:cNvSpPr txBox="1"/>
          <p:nvPr/>
        </p:nvSpPr>
        <p:spPr>
          <a:xfrm>
            <a:off x="5388647" y="3494587"/>
            <a:ext cx="6367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E-bus</a:t>
            </a:r>
            <a:endParaRPr lang="nl-BE" sz="1350" dirty="0"/>
          </a:p>
        </p:txBody>
      </p:sp>
      <p:sp>
        <p:nvSpPr>
          <p:cNvPr id="74" name="Tekstvak 73"/>
          <p:cNvSpPr txBox="1"/>
          <p:nvPr/>
        </p:nvSpPr>
        <p:spPr>
          <a:xfrm>
            <a:off x="4809994" y="4343009"/>
            <a:ext cx="83869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VRC700</a:t>
            </a:r>
          </a:p>
          <a:p>
            <a:endParaRPr lang="nl-BE" sz="1350" dirty="0"/>
          </a:p>
        </p:txBody>
      </p:sp>
      <p:sp>
        <p:nvSpPr>
          <p:cNvPr id="75" name="Tekstvak 74"/>
          <p:cNvSpPr txBox="1"/>
          <p:nvPr/>
        </p:nvSpPr>
        <p:spPr>
          <a:xfrm>
            <a:off x="5914272" y="4343008"/>
            <a:ext cx="61747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VR91</a:t>
            </a:r>
          </a:p>
          <a:p>
            <a:endParaRPr lang="nl-BE" sz="1350" dirty="0"/>
          </a:p>
        </p:txBody>
      </p:sp>
      <p:sp>
        <p:nvSpPr>
          <p:cNvPr id="29" name="Tekstvak 28"/>
          <p:cNvSpPr txBox="1"/>
          <p:nvPr/>
        </p:nvSpPr>
        <p:spPr>
          <a:xfrm>
            <a:off x="3418268" y="5626345"/>
            <a:ext cx="8777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Mengkraan</a:t>
            </a:r>
          </a:p>
          <a:p>
            <a:pPr algn="ctr"/>
            <a:r>
              <a:rPr lang="nl-BE" sz="1050" dirty="0"/>
              <a:t>R5/R6</a:t>
            </a:r>
            <a:endParaRPr lang="nl-BE" sz="1050" dirty="0"/>
          </a:p>
        </p:txBody>
      </p:sp>
      <p:cxnSp>
        <p:nvCxnSpPr>
          <p:cNvPr id="30" name="Rechte verbindingslijn 29"/>
          <p:cNvCxnSpPr>
            <a:stCxn id="29" idx="0"/>
          </p:cNvCxnSpPr>
          <p:nvPr/>
        </p:nvCxnSpPr>
        <p:spPr>
          <a:xfrm flipH="1" flipV="1">
            <a:off x="3846171" y="5170614"/>
            <a:ext cx="10970" cy="455731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2 CV </a:t>
            </a:r>
            <a:r>
              <a:rPr lang="nl-BE" dirty="0" smtClean="0"/>
              <a:t>circuits: Radiator </a:t>
            </a:r>
            <a:r>
              <a:rPr lang="nl-BE" dirty="0"/>
              <a:t>(CV1) + Vloer (CV2</a:t>
            </a:r>
            <a:r>
              <a:rPr lang="nl-BE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546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9F1CrvE2J3f7RHmb5N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9F1CrvE2J3f7RHmb5N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HDS" val="True"/>
  <p:tag name="MIO_EK" val="580"/>
  <p:tag name="MIO_UPDATE" val="True"/>
  <p:tag name="MIO_VERSION" val="12.02.2014 10:33:16"/>
  <p:tag name="MIO_DBID" val="AD8D2BC0-E063-490A-BF0B-22F7F159CD44"/>
  <p:tag name="MIO_LASTDOWNLOADED" val="30.11.2012 13:09:4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B0_UICXEiv.JMWW_2nm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jIlfRhekiaQ.w8UbihO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jIlfRhekiaQ.w8UbihO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B0_UICXEiv.JMWW_2nm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9F1CrvE2J3f7RHmb5N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9F1CrvE2J3f7RHmb5Nw"/>
</p:tagLst>
</file>

<file path=ppt/theme/theme1.xml><?xml version="1.0" encoding="utf-8"?>
<a:theme xmlns:a="http://schemas.openxmlformats.org/drawingml/2006/main" name="Vaillant Design">
  <a:themeElements>
    <a:clrScheme name="Vaillant Colors">
      <a:dk1>
        <a:sysClr val="windowText" lastClr="000000"/>
      </a:dk1>
      <a:lt1>
        <a:sysClr val="window" lastClr="FFFFFF"/>
      </a:lt1>
      <a:dk2>
        <a:srgbClr val="000000"/>
      </a:dk2>
      <a:lt2>
        <a:srgbClr val="E1E1E1"/>
      </a:lt2>
      <a:accent1>
        <a:srgbClr val="00917E"/>
      </a:accent1>
      <a:accent2>
        <a:srgbClr val="8CA5CF"/>
      </a:accent2>
      <a:accent3>
        <a:srgbClr val="FFFFFF"/>
      </a:accent3>
      <a:accent4>
        <a:srgbClr val="000000"/>
      </a:accent4>
      <a:accent5>
        <a:srgbClr val="E1E1E1"/>
      </a:accent5>
      <a:accent6>
        <a:srgbClr val="78A1C0"/>
      </a:accent6>
      <a:hlink>
        <a:srgbClr val="C8E1DC"/>
      </a:hlink>
      <a:folHlink>
        <a:srgbClr val="ABA084"/>
      </a:folHlink>
    </a:clrScheme>
    <a:fontScheme name="Vailla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600" dirty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440</Words>
  <Application>Microsoft Office PowerPoint</Application>
  <PresentationFormat>Custom</PresentationFormat>
  <Paragraphs>153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Vaillant Design</vt:lpstr>
      <vt:lpstr>multiMATIC VRC 700</vt:lpstr>
      <vt:lpstr>2 CV circuits: Radiator + Radiator</vt:lpstr>
      <vt:lpstr>2 CV circuits: Vloer (CV1) + Vloer (CV2)</vt:lpstr>
      <vt:lpstr>2 CV circuits: Radiator (CV1) + Vloer (CV2)</vt:lpstr>
    </vt:vector>
  </TitlesOfParts>
  <Company>Vaillant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de Windt, Wouter</dc:creator>
  <cp:lastModifiedBy>Xavier Lalieu</cp:lastModifiedBy>
  <cp:revision>12</cp:revision>
  <cp:lastPrinted>2017-11-21T10:19:06Z</cp:lastPrinted>
  <dcterms:created xsi:type="dcterms:W3CDTF">2017-11-21T08:43:03Z</dcterms:created>
  <dcterms:modified xsi:type="dcterms:W3CDTF">2018-01-30T21:11:23Z</dcterms:modified>
</cp:coreProperties>
</file>